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2-1.png>
</file>

<file path=ppt/media/image-3-1.png>
</file>

<file path=ppt/media/image-3-2.png>
</file>

<file path=ppt/media/image-4-1.png>
</file>

<file path=ppt/media/image-4-2.png>
</file>

<file path=ppt/media/image-5-1.png>
</file>

<file path=ppt/media/image-6-1.png>
</file>

<file path=ppt/media/image-6-2.png>
</file>

<file path=ppt/media/image-7-1.png>
</file>

<file path=ppt/media/image-7-2.png>
</file>

<file path=ppt/media/image-7-3.png>
</file>

<file path=ppt/media/image-7-4.png>
</file>

<file path=ppt/media/image-7-5.png>
</file>

<file path=ppt/media/image-8-1.png>
</file>

<file path=ppt/media/image-8-2.png>
</file>

<file path=ppt/media/image-8-3.png>
</file>

<file path=ppt/media/image-8-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en.wikipedia.org/wiki/Blockchain" TargetMode="External"/><Relationship Id="rId4" Type="http://schemas.openxmlformats.org/officeDocument/2006/relationships/hyperlink" Target="https://gamma.app" TargetMode="External"/><Relationship Id="rId1" Type="http://schemas.openxmlformats.org/officeDocument/2006/relationships/image" Target="../media/image-10-1.png"/><Relationship Id="rId3" Type="http://schemas.openxmlformats.org/officeDocument/2006/relationships/image" Target="../media/image-10-2.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279094"/>
            <a:ext cx="7477601" cy="1916430"/>
          </a:xfrm>
          <a:prstGeom prst="rect">
            <a:avLst/>
          </a:prstGeom>
          <a:noFill/>
          <a:ln/>
        </p:spPr>
        <p:txBody>
          <a:bodyPr wrap="square" rtlCol="0" anchor="t"/>
          <a:lstStyle/>
          <a:p>
            <a:pPr indent="0" marL="0">
              <a:lnSpc>
                <a:spcPts val="7545"/>
              </a:lnSpc>
              <a:buNone/>
            </a:pPr>
            <a:r>
              <a:rPr lang="en-US" sz="6036" b="1" dirty="0">
                <a:solidFill>
                  <a:srgbClr val="333F70"/>
                </a:solidFill>
                <a:latin typeface="Unbounded" pitchFamily="34" charset="0"/>
                <a:ea typeface="Unbounded" pitchFamily="34" charset="-122"/>
                <a:cs typeface="Unbounded" pitchFamily="34" charset="-120"/>
              </a:rPr>
              <a:t>Introduction to Voting System</a:t>
            </a:r>
            <a:endParaRPr lang="en-US" sz="6036" dirty="0"/>
          </a:p>
        </p:txBody>
      </p:sp>
      <p:sp>
        <p:nvSpPr>
          <p:cNvPr id="6" name="Text 3"/>
          <p:cNvSpPr/>
          <p:nvPr/>
        </p:nvSpPr>
        <p:spPr>
          <a:xfrm>
            <a:off x="833199" y="4528780"/>
            <a:ext cx="747760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Discover the power of a robust and secure voting system that empowers democratic processes. Explore the core components, key features, and benefits of implementing a state-of-the-art voting solution powered by Django and Python.</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182291"/>
            <a:ext cx="7477601" cy="2083118"/>
          </a:xfrm>
          <a:prstGeom prst="rect">
            <a:avLst/>
          </a:prstGeom>
          <a:noFill/>
          <a:ln/>
        </p:spPr>
        <p:txBody>
          <a:bodyPr wrap="squar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Conclusion and Future Enhancements</a:t>
            </a:r>
            <a:endParaRPr lang="en-US" sz="4374" dirty="0"/>
          </a:p>
        </p:txBody>
      </p:sp>
      <p:sp>
        <p:nvSpPr>
          <p:cNvPr id="6" name="Text 3"/>
          <p:cNvSpPr/>
          <p:nvPr/>
        </p:nvSpPr>
        <p:spPr>
          <a:xfrm>
            <a:off x="6319599" y="3598664"/>
            <a:ext cx="7477601" cy="1777008"/>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In conclusion, the voting system developed using Django and Python has proven to be a robust and secure platform for conducting elections. The integration of database management, user authentication, and ballot creation has ensured a streamlined and transparent voting process.</a:t>
            </a:r>
            <a:endParaRPr lang="en-US" sz="1750" dirty="0"/>
          </a:p>
        </p:txBody>
      </p:sp>
      <p:sp>
        <p:nvSpPr>
          <p:cNvPr id="7" name="Text 4"/>
          <p:cNvSpPr/>
          <p:nvPr/>
        </p:nvSpPr>
        <p:spPr>
          <a:xfrm>
            <a:off x="6319599" y="5625584"/>
            <a:ext cx="747760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Looking ahead, future enhancements could include the implementation of </a:t>
            </a:r>
            <a:pPr indent="0" marL="0">
              <a:lnSpc>
                <a:spcPts val="2799"/>
              </a:lnSpc>
              <a:buNone/>
            </a:pPr>
            <a:r>
              <a:rPr lang="en-US" sz="1750" u="sng" dirty="0">
                <a:solidFill>
                  <a:srgbClr val="26A688"/>
                </a:solidFill>
                <a:latin typeface="Open Sans" pitchFamily="34" charset="0"/>
                <a:ea typeface="Open Sans" pitchFamily="34" charset="-122"/>
                <a:cs typeface="Open Sans" pitchFamily="34" charset="-120"/>
                <a:hlinkClick r:id="rId2" invalidUrl="" action="" tgtFrame="" tooltip="" history="1" highlightClick="0" endSnd="0">
                  <a:extLst>
                    <a:ext uri="{A12FA001-AC4F-418D-AE19-62706E023703}">
                      <ahyp:hlinkClr xmlns:ahyp="http://schemas.microsoft.com/office/drawing/2018/hyperlinkcolor" val="tx"/>
                    </a:ext>
                  </a:extLst>
                </a:hlinkClick>
              </a:rPr>
              <a:t>blockchain</a:t>
            </a:r>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technology to further strengthen the security and integrity of the system, as well as the incorporation of mobile-friendly interfaces to increase accessibility and voter engagement.</a:t>
            </a:r>
            <a:endParaRPr lang="en-US" sz="1750" dirty="0"/>
          </a:p>
        </p:txBody>
      </p:sp>
      <p:pic>
        <p:nvPicPr>
          <p:cNvPr id="8" name="Image 1"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99160"/>
            <a:ext cx="10050423"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Django Framework Overview</a:t>
            </a:r>
            <a:endParaRPr lang="en-US" sz="4374" dirty="0"/>
          </a:p>
        </p:txBody>
      </p:sp>
      <p:sp>
        <p:nvSpPr>
          <p:cNvPr id="5" name="Shape 3"/>
          <p:cNvSpPr/>
          <p:nvPr/>
        </p:nvSpPr>
        <p:spPr>
          <a:xfrm>
            <a:off x="2037993" y="2037874"/>
            <a:ext cx="5166122" cy="2708791"/>
          </a:xfrm>
          <a:prstGeom prst="roundRect">
            <a:avLst>
              <a:gd name="adj" fmla="val 3691"/>
            </a:avLst>
          </a:prstGeom>
          <a:solidFill>
            <a:srgbClr val="D6F5EE"/>
          </a:solidFill>
          <a:ln w="7620">
            <a:solidFill>
              <a:srgbClr val="BCDBD4"/>
            </a:solidFill>
            <a:prstDash val="solid"/>
          </a:ln>
        </p:spPr>
      </p:sp>
      <p:sp>
        <p:nvSpPr>
          <p:cNvPr id="6" name="Text 4"/>
          <p:cNvSpPr/>
          <p:nvPr/>
        </p:nvSpPr>
        <p:spPr>
          <a:xfrm>
            <a:off x="2267783" y="2267664"/>
            <a:ext cx="4706541"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Powerful Python Web Framework</a:t>
            </a:r>
            <a:endParaRPr lang="en-US" sz="2187" dirty="0"/>
          </a:p>
        </p:txBody>
      </p:sp>
      <p:sp>
        <p:nvSpPr>
          <p:cNvPr id="7" name="Text 5"/>
          <p:cNvSpPr/>
          <p:nvPr/>
        </p:nvSpPr>
        <p:spPr>
          <a:xfrm>
            <a:off x="2267783" y="3095268"/>
            <a:ext cx="4706541" cy="1066205"/>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Django is a high-level Python web framework that simplifies the process of building robust and scalable web applications.</a:t>
            </a:r>
            <a:endParaRPr lang="en-US" sz="1750" dirty="0"/>
          </a:p>
        </p:txBody>
      </p:sp>
      <p:sp>
        <p:nvSpPr>
          <p:cNvPr id="8" name="Shape 6"/>
          <p:cNvSpPr/>
          <p:nvPr/>
        </p:nvSpPr>
        <p:spPr>
          <a:xfrm>
            <a:off x="7426285" y="2037874"/>
            <a:ext cx="5166122" cy="2708791"/>
          </a:xfrm>
          <a:prstGeom prst="roundRect">
            <a:avLst>
              <a:gd name="adj" fmla="val 3691"/>
            </a:avLst>
          </a:prstGeom>
          <a:solidFill>
            <a:srgbClr val="D6F5EE"/>
          </a:solidFill>
          <a:ln w="7620">
            <a:solidFill>
              <a:srgbClr val="BCDBD4"/>
            </a:solidFill>
            <a:prstDash val="solid"/>
          </a:ln>
        </p:spPr>
      </p:sp>
      <p:sp>
        <p:nvSpPr>
          <p:cNvPr id="9" name="Text 7"/>
          <p:cNvSpPr/>
          <p:nvPr/>
        </p:nvSpPr>
        <p:spPr>
          <a:xfrm>
            <a:off x="7656076" y="2267664"/>
            <a:ext cx="4706541"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Model-View-Template (MVT) Architecture</a:t>
            </a:r>
            <a:endParaRPr lang="en-US" sz="2187" dirty="0"/>
          </a:p>
        </p:txBody>
      </p:sp>
      <p:sp>
        <p:nvSpPr>
          <p:cNvPr id="10" name="Text 8"/>
          <p:cNvSpPr/>
          <p:nvPr/>
        </p:nvSpPr>
        <p:spPr>
          <a:xfrm>
            <a:off x="7656076" y="3095268"/>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Django follows the MVT architectural pattern, which separates the application logic into distinct layers for better organization and maintainability.</a:t>
            </a:r>
            <a:endParaRPr lang="en-US" sz="1750" dirty="0"/>
          </a:p>
        </p:txBody>
      </p:sp>
      <p:sp>
        <p:nvSpPr>
          <p:cNvPr id="11" name="Shape 9"/>
          <p:cNvSpPr/>
          <p:nvPr/>
        </p:nvSpPr>
        <p:spPr>
          <a:xfrm>
            <a:off x="2037993" y="4968835"/>
            <a:ext cx="5166122" cy="2361605"/>
          </a:xfrm>
          <a:prstGeom prst="roundRect">
            <a:avLst>
              <a:gd name="adj" fmla="val 4234"/>
            </a:avLst>
          </a:prstGeom>
          <a:solidFill>
            <a:srgbClr val="D6F5EE"/>
          </a:solidFill>
          <a:ln w="7620">
            <a:solidFill>
              <a:srgbClr val="BCDBD4"/>
            </a:solidFill>
            <a:prstDash val="solid"/>
          </a:ln>
        </p:spPr>
      </p:sp>
      <p:sp>
        <p:nvSpPr>
          <p:cNvPr id="12" name="Text 10"/>
          <p:cNvSpPr/>
          <p:nvPr/>
        </p:nvSpPr>
        <p:spPr>
          <a:xfrm>
            <a:off x="2267783" y="5198626"/>
            <a:ext cx="3384947"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Rapid Development</a:t>
            </a:r>
            <a:endParaRPr lang="en-US" sz="2187" dirty="0"/>
          </a:p>
        </p:txBody>
      </p:sp>
      <p:sp>
        <p:nvSpPr>
          <p:cNvPr id="13" name="Text 11"/>
          <p:cNvSpPr/>
          <p:nvPr/>
        </p:nvSpPr>
        <p:spPr>
          <a:xfrm>
            <a:off x="2267783" y="5679043"/>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Django's "batteries included" approach provides a wide range of built-in features, allowing developers to quickly build and deploy web applications.</a:t>
            </a:r>
            <a:endParaRPr lang="en-US" sz="1750" dirty="0"/>
          </a:p>
        </p:txBody>
      </p:sp>
      <p:sp>
        <p:nvSpPr>
          <p:cNvPr id="14" name="Shape 12"/>
          <p:cNvSpPr/>
          <p:nvPr/>
        </p:nvSpPr>
        <p:spPr>
          <a:xfrm>
            <a:off x="7426285" y="4968835"/>
            <a:ext cx="5166122" cy="2361605"/>
          </a:xfrm>
          <a:prstGeom prst="roundRect">
            <a:avLst>
              <a:gd name="adj" fmla="val 4234"/>
            </a:avLst>
          </a:prstGeom>
          <a:solidFill>
            <a:srgbClr val="D6F5EE"/>
          </a:solidFill>
          <a:ln w="7620">
            <a:solidFill>
              <a:srgbClr val="BCDBD4"/>
            </a:solidFill>
            <a:prstDash val="solid"/>
          </a:ln>
        </p:spPr>
      </p:sp>
      <p:sp>
        <p:nvSpPr>
          <p:cNvPr id="15" name="Text 13"/>
          <p:cNvSpPr/>
          <p:nvPr/>
        </p:nvSpPr>
        <p:spPr>
          <a:xfrm>
            <a:off x="7656076" y="5198626"/>
            <a:ext cx="3542943"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Scalable and Secure</a:t>
            </a:r>
            <a:endParaRPr lang="en-US" sz="2187" dirty="0"/>
          </a:p>
        </p:txBody>
      </p:sp>
      <p:sp>
        <p:nvSpPr>
          <p:cNvPr id="16" name="Text 14"/>
          <p:cNvSpPr/>
          <p:nvPr/>
        </p:nvSpPr>
        <p:spPr>
          <a:xfrm>
            <a:off x="7656076" y="5679043"/>
            <a:ext cx="470654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Django is designed to handle high traffic and large-scale projects, with a focus on security features to protect against common web vulnerabilities.</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707237"/>
            <a:ext cx="7477601" cy="1388745"/>
          </a:xfrm>
          <a:prstGeom prst="rect">
            <a:avLst/>
          </a:prstGeom>
          <a:noFill/>
          <a:ln/>
        </p:spPr>
        <p:txBody>
          <a:bodyPr wrap="squar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Python Programming Language</a:t>
            </a:r>
            <a:endParaRPr lang="en-US" sz="4374" dirty="0"/>
          </a:p>
        </p:txBody>
      </p:sp>
      <p:sp>
        <p:nvSpPr>
          <p:cNvPr id="6" name="Text 3"/>
          <p:cNvSpPr/>
          <p:nvPr/>
        </p:nvSpPr>
        <p:spPr>
          <a:xfrm>
            <a:off x="833199" y="3429238"/>
            <a:ext cx="747760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Python is a versatile, high-level programming language known for its simplicity, readability, and powerful capabilities. It is widely used in a variety of applications, from web development and data analysis to artificial intelligence and scientific computing.</a:t>
            </a:r>
            <a:endParaRPr lang="en-US" sz="1750" dirty="0"/>
          </a:p>
        </p:txBody>
      </p:sp>
      <p:sp>
        <p:nvSpPr>
          <p:cNvPr id="7" name="Text 4"/>
          <p:cNvSpPr/>
          <p:nvPr/>
        </p:nvSpPr>
        <p:spPr>
          <a:xfrm>
            <a:off x="833199" y="5100757"/>
            <a:ext cx="7477601"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With its concise syntax and extensive standard library, Python allows developers to write efficient and maintainable code quickly. Its dynamic typing and interpreted nature make it an excellent choice for rapid prototyping and experimentation.</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47963"/>
            <a:ext cx="7579400"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Database Integration</a:t>
            </a:r>
            <a:endParaRPr lang="en-US" sz="4374" dirty="0"/>
          </a:p>
        </p:txBody>
      </p:sp>
      <p:sp>
        <p:nvSpPr>
          <p:cNvPr id="5" name="Text 3"/>
          <p:cNvSpPr/>
          <p:nvPr/>
        </p:nvSpPr>
        <p:spPr>
          <a:xfrm>
            <a:off x="2037993" y="2075498"/>
            <a:ext cx="5006221" cy="2487811"/>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Seamlessly integrate Django's powerful ORM (Object-Relational Mapping) with a robust database of your choice, such as PostgreSQL, MySQL, or SQLite. Leverage Django's abstraction layer to efficiently manage data storage and retrieval, simplifying the development process.</a:t>
            </a:r>
            <a:endParaRPr lang="en-US" sz="1750" dirty="0"/>
          </a:p>
        </p:txBody>
      </p:sp>
      <p:sp>
        <p:nvSpPr>
          <p:cNvPr id="6" name="Text 4"/>
          <p:cNvSpPr/>
          <p:nvPr/>
        </p:nvSpPr>
        <p:spPr>
          <a:xfrm>
            <a:off x="2037993" y="4763214"/>
            <a:ext cx="5006221" cy="2132409"/>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Configure database connections, define models, and perform CRUD (Create, Read, Update, Delete) operations with ease. Leverage Django's built-in migration system to handle schema changes gracefully, ensuring a smooth and maintainable database integration.</a:t>
            </a:r>
            <a:endParaRPr lang="en-US" sz="1750" dirty="0"/>
          </a:p>
        </p:txBody>
      </p:sp>
      <p:pic>
        <p:nvPicPr>
          <p:cNvPr id="7" name="Image 0" descr="preencoded.png">    </p:cNvPr>
          <p:cNvPicPr>
            <a:picLocks noChangeAspect="1"/>
          </p:cNvPicPr>
          <p:nvPr/>
        </p:nvPicPr>
        <p:blipFill>
          <a:blip r:embed="rId1"/>
          <a:stretch>
            <a:fillRect/>
          </a:stretch>
        </p:blipFill>
        <p:spPr>
          <a:xfrm>
            <a:off x="7593806" y="2125504"/>
            <a:ext cx="5006221" cy="5006221"/>
          </a:xfrm>
          <a:prstGeom prst="rect">
            <a:avLst/>
          </a:prstGeom>
        </p:spPr>
      </p:pic>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728549"/>
            <a:ext cx="7046714"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User Authentication</a:t>
            </a:r>
            <a:endParaRPr lang="en-US" sz="4374" dirty="0"/>
          </a:p>
        </p:txBody>
      </p:sp>
      <p:sp>
        <p:nvSpPr>
          <p:cNvPr id="5" name="Text 3"/>
          <p:cNvSpPr/>
          <p:nvPr/>
        </p:nvSpPr>
        <p:spPr>
          <a:xfrm>
            <a:off x="2037993" y="2867263"/>
            <a:ext cx="10554414" cy="1066205"/>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Secure user authentication is a critical component of any voting system. This section will cover the integration of robust authentication mechanisms to ensure only eligible voters can access the system and cast their ballots.</a:t>
            </a:r>
            <a:endParaRPr lang="en-US" sz="1750" dirty="0"/>
          </a:p>
        </p:txBody>
      </p:sp>
      <p:sp>
        <p:nvSpPr>
          <p:cNvPr id="6" name="Text 4"/>
          <p:cNvSpPr/>
          <p:nvPr/>
        </p:nvSpPr>
        <p:spPr>
          <a:xfrm>
            <a:off x="2393394" y="4183380"/>
            <a:ext cx="10199013" cy="710803"/>
          </a:xfrm>
          <a:prstGeom prst="rect">
            <a:avLst/>
          </a:prstGeom>
          <a:noFill/>
          <a:ln/>
        </p:spPr>
        <p:txBody>
          <a:bodyPr wrap="square" rtlCol="0" anchor="t"/>
          <a:lstStyle/>
          <a:p>
            <a:pPr algn="l" marL="342900" indent="-342900">
              <a:lnSpc>
                <a:spcPts val="2799"/>
              </a:lnSpc>
              <a:buSzPct val="100000"/>
              <a:buFont typeface="+mj-lt"/>
              <a:buAutoNum type="arabicPeriod" startAt="1"/>
            </a:pPr>
            <a:r>
              <a:rPr lang="en-US" sz="1750" b="1" dirty="0">
                <a:solidFill>
                  <a:srgbClr val="333F70"/>
                </a:solidFill>
                <a:latin typeface="Open Sans" pitchFamily="34" charset="0"/>
                <a:ea typeface="Open Sans" pitchFamily="34" charset="-122"/>
                <a:cs typeface="Open Sans" pitchFamily="34" charset="-120"/>
              </a:rPr>
              <a:t>Username and Password:</a:t>
            </a:r>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Implement a standard username and password-based authentication system, with strong password requirements and secure password storage practices.</a:t>
            </a:r>
            <a:endParaRPr lang="en-US" sz="1750" dirty="0"/>
          </a:p>
        </p:txBody>
      </p:sp>
      <p:sp>
        <p:nvSpPr>
          <p:cNvPr id="7" name="Text 5"/>
          <p:cNvSpPr/>
          <p:nvPr/>
        </p:nvSpPr>
        <p:spPr>
          <a:xfrm>
            <a:off x="2393394" y="4983004"/>
            <a:ext cx="10199013" cy="710803"/>
          </a:xfrm>
          <a:prstGeom prst="rect">
            <a:avLst/>
          </a:prstGeom>
          <a:noFill/>
          <a:ln/>
        </p:spPr>
        <p:txBody>
          <a:bodyPr wrap="square" rtlCol="0" anchor="t"/>
          <a:lstStyle/>
          <a:p>
            <a:pPr algn="l" marL="342900" indent="-342900">
              <a:lnSpc>
                <a:spcPts val="2799"/>
              </a:lnSpc>
              <a:buSzPct val="100000"/>
              <a:buFont typeface="+mj-lt"/>
              <a:buAutoNum type="arabicPeriod" startAt="2"/>
            </a:pPr>
            <a:r>
              <a:rPr lang="en-US" sz="1750" u="sng" dirty="0">
                <a:solidFill>
                  <a:srgbClr val="333F70"/>
                </a:solidFill>
                <a:latin typeface="Open Sans" pitchFamily="34" charset="0"/>
                <a:ea typeface="Open Sans" pitchFamily="34" charset="-122"/>
                <a:cs typeface="Open Sans" pitchFamily="34" charset="-120"/>
              </a:rPr>
              <a:t>Two-Factor Authentication:</a:t>
            </a:r>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Enhance security by requiring a second factor, such as a one-time code sent to the user's registered mobile device, to complete the login process.</a:t>
            </a:r>
            <a:endParaRPr lang="en-US" sz="1750" dirty="0"/>
          </a:p>
        </p:txBody>
      </p:sp>
      <p:sp>
        <p:nvSpPr>
          <p:cNvPr id="8" name="Text 6"/>
          <p:cNvSpPr/>
          <p:nvPr/>
        </p:nvSpPr>
        <p:spPr>
          <a:xfrm>
            <a:off x="2393394" y="5782628"/>
            <a:ext cx="10199013" cy="718423"/>
          </a:xfrm>
          <a:prstGeom prst="rect">
            <a:avLst/>
          </a:prstGeom>
          <a:noFill/>
          <a:ln/>
        </p:spPr>
        <p:txBody>
          <a:bodyPr wrap="square" rtlCol="0" anchor="t"/>
          <a:lstStyle/>
          <a:p>
            <a:pPr algn="l" marL="342900" indent="-342900">
              <a:lnSpc>
                <a:spcPts val="2799"/>
              </a:lnSpc>
              <a:buSzPct val="100000"/>
              <a:buFont typeface="+mj-lt"/>
              <a:buAutoNum type="arabicPeriod" startAt="3"/>
            </a:pPr>
            <a:r>
              <a:rPr lang="en-US" sz="1750" dirty="0">
                <a:solidFill>
                  <a:srgbClr val="000000"/>
                </a:solidFill>
                <a:latin typeface="Open Sans" pitchFamily="34" charset="0"/>
                <a:ea typeface="Open Sans" pitchFamily="34" charset="-122"/>
                <a:cs typeface="Open Sans" pitchFamily="34" charset="-120"/>
              </a:rPr>
              <a:t>🔒</a:t>
            </a:r>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a:t>
            </a:r>
            <a:pPr algn="l" indent="0" marL="0">
              <a:lnSpc>
                <a:spcPts val="2799"/>
              </a:lnSpc>
              <a:buNone/>
            </a:pPr>
            <a:r>
              <a:rPr lang="en-US" sz="1750" b="1" dirty="0">
                <a:solidFill>
                  <a:srgbClr val="333F70"/>
                </a:solidFill>
                <a:latin typeface="Open Sans" pitchFamily="34" charset="0"/>
                <a:ea typeface="Open Sans" pitchFamily="34" charset="-122"/>
                <a:cs typeface="Open Sans" pitchFamily="34" charset="-120"/>
              </a:rPr>
              <a:t>Biometric Authentication:</a:t>
            </a:r>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 Consider integrating biometric authentication, such as fingerprint or facial recognition, to provide an additional layer of security and convenience for voters.</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26294" y="607576"/>
            <a:ext cx="9320213" cy="1377077"/>
          </a:xfrm>
          <a:prstGeom prst="rect">
            <a:avLst/>
          </a:prstGeom>
          <a:noFill/>
          <a:ln/>
        </p:spPr>
        <p:txBody>
          <a:bodyPr wrap="square" rtlCol="0" anchor="t"/>
          <a:lstStyle/>
          <a:p>
            <a:pPr indent="0" marL="0">
              <a:lnSpc>
                <a:spcPts val="5422"/>
              </a:lnSpc>
              <a:buNone/>
            </a:pPr>
            <a:r>
              <a:rPr lang="en-US" sz="4338" b="1" dirty="0">
                <a:solidFill>
                  <a:srgbClr val="333F70"/>
                </a:solidFill>
                <a:latin typeface="Unbounded" pitchFamily="34" charset="0"/>
                <a:ea typeface="Unbounded" pitchFamily="34" charset="-122"/>
                <a:cs typeface="Unbounded" pitchFamily="34" charset="-120"/>
              </a:rPr>
              <a:t>Ballot Creation and Management</a:t>
            </a:r>
            <a:endParaRPr lang="en-US" sz="4338" dirty="0"/>
          </a:p>
        </p:txBody>
      </p:sp>
      <p:sp>
        <p:nvSpPr>
          <p:cNvPr id="6" name="Shape 3"/>
          <p:cNvSpPr/>
          <p:nvPr/>
        </p:nvSpPr>
        <p:spPr>
          <a:xfrm>
            <a:off x="1134785" y="2315170"/>
            <a:ext cx="44053" cy="5306854"/>
          </a:xfrm>
          <a:prstGeom prst="roundRect">
            <a:avLst>
              <a:gd name="adj" fmla="val 225099"/>
            </a:avLst>
          </a:prstGeom>
          <a:solidFill>
            <a:srgbClr val="BCDBD4"/>
          </a:solidFill>
          <a:ln/>
        </p:spPr>
      </p:sp>
      <p:sp>
        <p:nvSpPr>
          <p:cNvPr id="7" name="Shape 4"/>
          <p:cNvSpPr/>
          <p:nvPr/>
        </p:nvSpPr>
        <p:spPr>
          <a:xfrm>
            <a:off x="1404699" y="2713077"/>
            <a:ext cx="771168" cy="44053"/>
          </a:xfrm>
          <a:prstGeom prst="roundRect">
            <a:avLst>
              <a:gd name="adj" fmla="val 225099"/>
            </a:avLst>
          </a:prstGeom>
          <a:solidFill>
            <a:srgbClr val="BCDBD4"/>
          </a:solidFill>
          <a:ln/>
        </p:spPr>
      </p:sp>
      <p:sp>
        <p:nvSpPr>
          <p:cNvPr id="8" name="Shape 5"/>
          <p:cNvSpPr/>
          <p:nvPr/>
        </p:nvSpPr>
        <p:spPr>
          <a:xfrm>
            <a:off x="908923" y="2487335"/>
            <a:ext cx="495776" cy="495776"/>
          </a:xfrm>
          <a:prstGeom prst="roundRect">
            <a:avLst>
              <a:gd name="adj" fmla="val 20002"/>
            </a:avLst>
          </a:prstGeom>
          <a:solidFill>
            <a:srgbClr val="D6F5EE"/>
          </a:solidFill>
          <a:ln w="7620">
            <a:solidFill>
              <a:srgbClr val="BCDBD4"/>
            </a:solidFill>
            <a:prstDash val="solid"/>
          </a:ln>
        </p:spPr>
      </p:sp>
      <p:sp>
        <p:nvSpPr>
          <p:cNvPr id="9" name="Text 6"/>
          <p:cNvSpPr/>
          <p:nvPr/>
        </p:nvSpPr>
        <p:spPr>
          <a:xfrm>
            <a:off x="1070848" y="2528649"/>
            <a:ext cx="171807" cy="413147"/>
          </a:xfrm>
          <a:prstGeom prst="rect">
            <a:avLst/>
          </a:prstGeom>
          <a:noFill/>
          <a:ln/>
        </p:spPr>
        <p:txBody>
          <a:bodyPr wrap="none" rtlCol="0" anchor="t"/>
          <a:lstStyle/>
          <a:p>
            <a:pPr algn="ctr" indent="0" marL="0">
              <a:lnSpc>
                <a:spcPts val="3253"/>
              </a:lnSpc>
              <a:buNone/>
            </a:pPr>
            <a:r>
              <a:rPr lang="en-US" sz="2603" b="1" dirty="0">
                <a:solidFill>
                  <a:srgbClr val="333F70"/>
                </a:solidFill>
                <a:latin typeface="Unbounded" pitchFamily="34" charset="0"/>
                <a:ea typeface="Unbounded" pitchFamily="34" charset="-122"/>
                <a:cs typeface="Unbounded" pitchFamily="34" charset="-120"/>
              </a:rPr>
              <a:t>1</a:t>
            </a:r>
            <a:endParaRPr lang="en-US" sz="2603" dirty="0"/>
          </a:p>
        </p:txBody>
      </p:sp>
      <p:sp>
        <p:nvSpPr>
          <p:cNvPr id="10" name="Text 7"/>
          <p:cNvSpPr/>
          <p:nvPr/>
        </p:nvSpPr>
        <p:spPr>
          <a:xfrm>
            <a:off x="2368748" y="2535436"/>
            <a:ext cx="2754511" cy="344329"/>
          </a:xfrm>
          <a:prstGeom prst="rect">
            <a:avLst/>
          </a:prstGeom>
          <a:noFill/>
          <a:ln/>
        </p:spPr>
        <p:txBody>
          <a:bodyPr wrap="none" rtlCol="0" anchor="t"/>
          <a:lstStyle/>
          <a:p>
            <a:pPr algn="l" indent="0" marL="0">
              <a:lnSpc>
                <a:spcPts val="2711"/>
              </a:lnSpc>
              <a:buNone/>
            </a:pPr>
            <a:r>
              <a:rPr lang="en-US" sz="2169" b="1" dirty="0">
                <a:solidFill>
                  <a:srgbClr val="333F70"/>
                </a:solidFill>
                <a:latin typeface="Unbounded" pitchFamily="34" charset="0"/>
                <a:ea typeface="Unbounded" pitchFamily="34" charset="-122"/>
                <a:cs typeface="Unbounded" pitchFamily="34" charset="-120"/>
              </a:rPr>
              <a:t>Ballot Design</a:t>
            </a:r>
            <a:endParaRPr lang="en-US" sz="2169" dirty="0"/>
          </a:p>
        </p:txBody>
      </p:sp>
      <p:sp>
        <p:nvSpPr>
          <p:cNvPr id="11" name="Text 8"/>
          <p:cNvSpPr/>
          <p:nvPr/>
        </p:nvSpPr>
        <p:spPr>
          <a:xfrm>
            <a:off x="2368748" y="3011924"/>
            <a:ext cx="7777758" cy="705088"/>
          </a:xfrm>
          <a:prstGeom prst="rect">
            <a:avLst/>
          </a:prstGeom>
          <a:noFill/>
          <a:ln/>
        </p:spPr>
        <p:txBody>
          <a:bodyPr wrap="square" rtlCol="0" anchor="t"/>
          <a:lstStyle/>
          <a:p>
            <a:pPr algn="l" indent="0" marL="0">
              <a:lnSpc>
                <a:spcPts val="2776"/>
              </a:lnSpc>
              <a:buNone/>
            </a:pPr>
            <a:r>
              <a:rPr lang="en-US" sz="1735" dirty="0">
                <a:solidFill>
                  <a:srgbClr val="333F70"/>
                </a:solidFill>
                <a:latin typeface="Open Sans" pitchFamily="34" charset="0"/>
                <a:ea typeface="Open Sans" pitchFamily="34" charset="-122"/>
                <a:cs typeface="Open Sans" pitchFamily="34" charset="-120"/>
              </a:rPr>
              <a:t>Craft a clear and intuitive ballot layout, ensuring candidates and issues are presented in an organized manner for voters.</a:t>
            </a:r>
            <a:endParaRPr lang="en-US" sz="1735" dirty="0"/>
          </a:p>
        </p:txBody>
      </p:sp>
      <p:sp>
        <p:nvSpPr>
          <p:cNvPr id="12" name="Shape 9"/>
          <p:cNvSpPr/>
          <p:nvPr/>
        </p:nvSpPr>
        <p:spPr>
          <a:xfrm>
            <a:off x="1404699" y="4555450"/>
            <a:ext cx="771168" cy="44053"/>
          </a:xfrm>
          <a:prstGeom prst="roundRect">
            <a:avLst>
              <a:gd name="adj" fmla="val 225099"/>
            </a:avLst>
          </a:prstGeom>
          <a:solidFill>
            <a:srgbClr val="BCDBD4"/>
          </a:solidFill>
          <a:ln/>
        </p:spPr>
      </p:sp>
      <p:sp>
        <p:nvSpPr>
          <p:cNvPr id="13" name="Shape 10"/>
          <p:cNvSpPr/>
          <p:nvPr/>
        </p:nvSpPr>
        <p:spPr>
          <a:xfrm>
            <a:off x="908923" y="4329708"/>
            <a:ext cx="495776" cy="495776"/>
          </a:xfrm>
          <a:prstGeom prst="roundRect">
            <a:avLst>
              <a:gd name="adj" fmla="val 20002"/>
            </a:avLst>
          </a:prstGeom>
          <a:solidFill>
            <a:srgbClr val="D6F5EE"/>
          </a:solidFill>
          <a:ln w="7620">
            <a:solidFill>
              <a:srgbClr val="BCDBD4"/>
            </a:solidFill>
            <a:prstDash val="solid"/>
          </a:ln>
        </p:spPr>
      </p:sp>
      <p:sp>
        <p:nvSpPr>
          <p:cNvPr id="14" name="Text 11"/>
          <p:cNvSpPr/>
          <p:nvPr/>
        </p:nvSpPr>
        <p:spPr>
          <a:xfrm>
            <a:off x="1018818" y="4371023"/>
            <a:ext cx="275987" cy="413147"/>
          </a:xfrm>
          <a:prstGeom prst="rect">
            <a:avLst/>
          </a:prstGeom>
          <a:noFill/>
          <a:ln/>
        </p:spPr>
        <p:txBody>
          <a:bodyPr wrap="none" rtlCol="0" anchor="t"/>
          <a:lstStyle/>
          <a:p>
            <a:pPr algn="ctr" indent="0" marL="0">
              <a:lnSpc>
                <a:spcPts val="3253"/>
              </a:lnSpc>
              <a:buNone/>
            </a:pPr>
            <a:r>
              <a:rPr lang="en-US" sz="2603" b="1" dirty="0">
                <a:solidFill>
                  <a:srgbClr val="333F70"/>
                </a:solidFill>
                <a:latin typeface="Unbounded" pitchFamily="34" charset="0"/>
                <a:ea typeface="Unbounded" pitchFamily="34" charset="-122"/>
                <a:cs typeface="Unbounded" pitchFamily="34" charset="-120"/>
              </a:rPr>
              <a:t>2</a:t>
            </a:r>
            <a:endParaRPr lang="en-US" sz="2603" dirty="0"/>
          </a:p>
        </p:txBody>
      </p:sp>
      <p:sp>
        <p:nvSpPr>
          <p:cNvPr id="15" name="Text 12"/>
          <p:cNvSpPr/>
          <p:nvPr/>
        </p:nvSpPr>
        <p:spPr>
          <a:xfrm>
            <a:off x="2368748" y="4377809"/>
            <a:ext cx="3668078" cy="344329"/>
          </a:xfrm>
          <a:prstGeom prst="rect">
            <a:avLst/>
          </a:prstGeom>
          <a:noFill/>
          <a:ln/>
        </p:spPr>
        <p:txBody>
          <a:bodyPr wrap="none" rtlCol="0" anchor="t"/>
          <a:lstStyle/>
          <a:p>
            <a:pPr algn="l" indent="0" marL="0">
              <a:lnSpc>
                <a:spcPts val="2711"/>
              </a:lnSpc>
              <a:buNone/>
            </a:pPr>
            <a:r>
              <a:rPr lang="en-US" sz="2169" b="1" dirty="0">
                <a:solidFill>
                  <a:srgbClr val="333F70"/>
                </a:solidFill>
                <a:latin typeface="Unbounded" pitchFamily="34" charset="0"/>
                <a:ea typeface="Unbounded" pitchFamily="34" charset="-122"/>
                <a:cs typeface="Unbounded" pitchFamily="34" charset="-120"/>
              </a:rPr>
              <a:t>Ballot Customization</a:t>
            </a:r>
            <a:endParaRPr lang="en-US" sz="2169" dirty="0"/>
          </a:p>
        </p:txBody>
      </p:sp>
      <p:sp>
        <p:nvSpPr>
          <p:cNvPr id="16" name="Text 13"/>
          <p:cNvSpPr/>
          <p:nvPr/>
        </p:nvSpPr>
        <p:spPr>
          <a:xfrm>
            <a:off x="2368748" y="4854297"/>
            <a:ext cx="7777758" cy="705088"/>
          </a:xfrm>
          <a:prstGeom prst="rect">
            <a:avLst/>
          </a:prstGeom>
          <a:noFill/>
          <a:ln/>
        </p:spPr>
        <p:txBody>
          <a:bodyPr wrap="square" rtlCol="0" anchor="t"/>
          <a:lstStyle/>
          <a:p>
            <a:pPr algn="l" indent="0" marL="0">
              <a:lnSpc>
                <a:spcPts val="2776"/>
              </a:lnSpc>
              <a:buNone/>
            </a:pPr>
            <a:r>
              <a:rPr lang="en-US" sz="1735" dirty="0">
                <a:solidFill>
                  <a:srgbClr val="333F70"/>
                </a:solidFill>
                <a:latin typeface="Open Sans" pitchFamily="34" charset="0"/>
                <a:ea typeface="Open Sans" pitchFamily="34" charset="-122"/>
                <a:cs typeface="Open Sans" pitchFamily="34" charset="-120"/>
              </a:rPr>
              <a:t>Allow administrators to tailor ballots to specific precincts, languages, and accessibility needs, optimizing the voting experience.</a:t>
            </a:r>
            <a:endParaRPr lang="en-US" sz="1735" dirty="0"/>
          </a:p>
        </p:txBody>
      </p:sp>
      <p:sp>
        <p:nvSpPr>
          <p:cNvPr id="17" name="Shape 14"/>
          <p:cNvSpPr/>
          <p:nvPr/>
        </p:nvSpPr>
        <p:spPr>
          <a:xfrm>
            <a:off x="1404699" y="6397823"/>
            <a:ext cx="771168" cy="44053"/>
          </a:xfrm>
          <a:prstGeom prst="roundRect">
            <a:avLst>
              <a:gd name="adj" fmla="val 225099"/>
            </a:avLst>
          </a:prstGeom>
          <a:solidFill>
            <a:srgbClr val="BCDBD4"/>
          </a:solidFill>
          <a:ln/>
        </p:spPr>
      </p:sp>
      <p:sp>
        <p:nvSpPr>
          <p:cNvPr id="18" name="Shape 15"/>
          <p:cNvSpPr/>
          <p:nvPr/>
        </p:nvSpPr>
        <p:spPr>
          <a:xfrm>
            <a:off x="908923" y="6172081"/>
            <a:ext cx="495776" cy="495776"/>
          </a:xfrm>
          <a:prstGeom prst="roundRect">
            <a:avLst>
              <a:gd name="adj" fmla="val 20002"/>
            </a:avLst>
          </a:prstGeom>
          <a:solidFill>
            <a:srgbClr val="D6F5EE"/>
          </a:solidFill>
          <a:ln w="7620">
            <a:solidFill>
              <a:srgbClr val="BCDBD4"/>
            </a:solidFill>
            <a:prstDash val="solid"/>
          </a:ln>
        </p:spPr>
      </p:sp>
      <p:sp>
        <p:nvSpPr>
          <p:cNvPr id="19" name="Text 16"/>
          <p:cNvSpPr/>
          <p:nvPr/>
        </p:nvSpPr>
        <p:spPr>
          <a:xfrm>
            <a:off x="1018103" y="6213396"/>
            <a:ext cx="277297" cy="413147"/>
          </a:xfrm>
          <a:prstGeom prst="rect">
            <a:avLst/>
          </a:prstGeom>
          <a:noFill/>
          <a:ln/>
        </p:spPr>
        <p:txBody>
          <a:bodyPr wrap="none" rtlCol="0" anchor="t"/>
          <a:lstStyle/>
          <a:p>
            <a:pPr algn="ctr" indent="0" marL="0">
              <a:lnSpc>
                <a:spcPts val="3253"/>
              </a:lnSpc>
              <a:buNone/>
            </a:pPr>
            <a:r>
              <a:rPr lang="en-US" sz="2603" b="1" dirty="0">
                <a:solidFill>
                  <a:srgbClr val="333F70"/>
                </a:solidFill>
                <a:latin typeface="Unbounded" pitchFamily="34" charset="0"/>
                <a:ea typeface="Unbounded" pitchFamily="34" charset="-122"/>
                <a:cs typeface="Unbounded" pitchFamily="34" charset="-120"/>
              </a:rPr>
              <a:t>3</a:t>
            </a:r>
            <a:endParaRPr lang="en-US" sz="2603" dirty="0"/>
          </a:p>
        </p:txBody>
      </p:sp>
      <p:sp>
        <p:nvSpPr>
          <p:cNvPr id="20" name="Text 17"/>
          <p:cNvSpPr/>
          <p:nvPr/>
        </p:nvSpPr>
        <p:spPr>
          <a:xfrm>
            <a:off x="2368748" y="6220182"/>
            <a:ext cx="5349716" cy="344329"/>
          </a:xfrm>
          <a:prstGeom prst="rect">
            <a:avLst/>
          </a:prstGeom>
          <a:noFill/>
          <a:ln/>
        </p:spPr>
        <p:txBody>
          <a:bodyPr wrap="none" rtlCol="0" anchor="t"/>
          <a:lstStyle/>
          <a:p>
            <a:pPr algn="l" indent="0" marL="0">
              <a:lnSpc>
                <a:spcPts val="2711"/>
              </a:lnSpc>
              <a:buNone/>
            </a:pPr>
            <a:r>
              <a:rPr lang="en-US" sz="2169" b="1" dirty="0">
                <a:solidFill>
                  <a:srgbClr val="333F70"/>
                </a:solidFill>
                <a:latin typeface="Unbounded" pitchFamily="34" charset="0"/>
                <a:ea typeface="Unbounded" pitchFamily="34" charset="-122"/>
                <a:cs typeface="Unbounded" pitchFamily="34" charset="-120"/>
              </a:rPr>
              <a:t>Ballot Printing and Distribution</a:t>
            </a:r>
            <a:endParaRPr lang="en-US" sz="2169" dirty="0"/>
          </a:p>
        </p:txBody>
      </p:sp>
      <p:sp>
        <p:nvSpPr>
          <p:cNvPr id="21" name="Text 18"/>
          <p:cNvSpPr/>
          <p:nvPr/>
        </p:nvSpPr>
        <p:spPr>
          <a:xfrm>
            <a:off x="2368748" y="6696670"/>
            <a:ext cx="7777758" cy="705088"/>
          </a:xfrm>
          <a:prstGeom prst="rect">
            <a:avLst/>
          </a:prstGeom>
          <a:noFill/>
          <a:ln/>
        </p:spPr>
        <p:txBody>
          <a:bodyPr wrap="square" rtlCol="0" anchor="t"/>
          <a:lstStyle/>
          <a:p>
            <a:pPr algn="l" indent="0" marL="0">
              <a:lnSpc>
                <a:spcPts val="2776"/>
              </a:lnSpc>
              <a:buNone/>
            </a:pPr>
            <a:r>
              <a:rPr lang="en-US" sz="1735" dirty="0">
                <a:solidFill>
                  <a:srgbClr val="333F70"/>
                </a:solidFill>
                <a:latin typeface="Open Sans" pitchFamily="34" charset="0"/>
                <a:ea typeface="Open Sans" pitchFamily="34" charset="-122"/>
                <a:cs typeface="Open Sans" pitchFamily="34" charset="-120"/>
              </a:rPr>
              <a:t>Securely print and distribute ballots to polling stations, maintaining strict version control and chain of custody.</a:t>
            </a:r>
            <a:endParaRPr lang="en-US" sz="1735"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827961"/>
            <a:ext cx="8845153"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Voting Process Workflow</a:t>
            </a:r>
            <a:endParaRPr lang="en-US" sz="4374" dirty="0"/>
          </a:p>
        </p:txBody>
      </p:sp>
      <p:pic>
        <p:nvPicPr>
          <p:cNvPr id="6" name="Image 1" descr="preencoded.png">    </p:cNvPr>
          <p:cNvPicPr>
            <a:picLocks noChangeAspect="1"/>
          </p:cNvPicPr>
          <p:nvPr/>
        </p:nvPicPr>
        <p:blipFill>
          <a:blip r:embed="rId2"/>
          <a:stretch>
            <a:fillRect/>
          </a:stretch>
        </p:blipFill>
        <p:spPr>
          <a:xfrm>
            <a:off x="833199" y="1855589"/>
            <a:ext cx="1110972" cy="1777484"/>
          </a:xfrm>
          <a:prstGeom prst="rect">
            <a:avLst/>
          </a:prstGeom>
        </p:spPr>
      </p:pic>
      <p:sp>
        <p:nvSpPr>
          <p:cNvPr id="7" name="Text 3"/>
          <p:cNvSpPr/>
          <p:nvPr/>
        </p:nvSpPr>
        <p:spPr>
          <a:xfrm>
            <a:off x="2277428" y="2077760"/>
            <a:ext cx="3217545" cy="347186"/>
          </a:xfrm>
          <a:prstGeom prst="rect">
            <a:avLst/>
          </a:prstGeom>
          <a:noFill/>
          <a:ln/>
        </p:spPr>
        <p:txBody>
          <a:bodyPr wrap="non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Voter Registration</a:t>
            </a:r>
            <a:endParaRPr lang="en-US" sz="2187" dirty="0"/>
          </a:p>
        </p:txBody>
      </p:sp>
      <p:sp>
        <p:nvSpPr>
          <p:cNvPr id="8" name="Text 4"/>
          <p:cNvSpPr/>
          <p:nvPr/>
        </p:nvSpPr>
        <p:spPr>
          <a:xfrm>
            <a:off x="2277428" y="2558177"/>
            <a:ext cx="7862173" cy="710803"/>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Voters must register with the election authority to be eligible to cast a ballot. This ensures secure and accurate voter rolls.</a:t>
            </a:r>
            <a:endParaRPr lang="en-US" sz="1750" dirty="0"/>
          </a:p>
        </p:txBody>
      </p:sp>
      <p:pic>
        <p:nvPicPr>
          <p:cNvPr id="9" name="Image 2" descr="preencoded.png">    </p:cNvPr>
          <p:cNvPicPr>
            <a:picLocks noChangeAspect="1"/>
          </p:cNvPicPr>
          <p:nvPr/>
        </p:nvPicPr>
        <p:blipFill>
          <a:blip r:embed="rId3"/>
          <a:stretch>
            <a:fillRect/>
          </a:stretch>
        </p:blipFill>
        <p:spPr>
          <a:xfrm>
            <a:off x="833199" y="3633073"/>
            <a:ext cx="1110972" cy="1990963"/>
          </a:xfrm>
          <a:prstGeom prst="rect">
            <a:avLst/>
          </a:prstGeom>
        </p:spPr>
      </p:pic>
      <p:sp>
        <p:nvSpPr>
          <p:cNvPr id="10" name="Text 5"/>
          <p:cNvSpPr/>
          <p:nvPr/>
        </p:nvSpPr>
        <p:spPr>
          <a:xfrm>
            <a:off x="2277428" y="3855244"/>
            <a:ext cx="2777490" cy="347186"/>
          </a:xfrm>
          <a:prstGeom prst="rect">
            <a:avLst/>
          </a:prstGeom>
          <a:noFill/>
          <a:ln/>
        </p:spPr>
        <p:txBody>
          <a:bodyPr wrap="non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Ballot Casting</a:t>
            </a:r>
            <a:endParaRPr lang="en-US" sz="2187" dirty="0"/>
          </a:p>
        </p:txBody>
      </p:sp>
      <p:sp>
        <p:nvSpPr>
          <p:cNvPr id="11" name="Text 6"/>
          <p:cNvSpPr/>
          <p:nvPr/>
        </p:nvSpPr>
        <p:spPr>
          <a:xfrm>
            <a:off x="2277428" y="4335661"/>
            <a:ext cx="7862173" cy="1066205"/>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Registered voters can cast their votes using secure electronic or paper ballots. Strict procedures are followed to protect the integrity of the voting process.</a:t>
            </a:r>
            <a:endParaRPr lang="en-US" sz="1750" dirty="0"/>
          </a:p>
        </p:txBody>
      </p:sp>
      <p:pic>
        <p:nvPicPr>
          <p:cNvPr id="12" name="Image 3" descr="preencoded.png">    </p:cNvPr>
          <p:cNvPicPr>
            <a:picLocks noChangeAspect="1"/>
          </p:cNvPicPr>
          <p:nvPr/>
        </p:nvPicPr>
        <p:blipFill>
          <a:blip r:embed="rId4"/>
          <a:stretch>
            <a:fillRect/>
          </a:stretch>
        </p:blipFill>
        <p:spPr>
          <a:xfrm>
            <a:off x="833199" y="5624036"/>
            <a:ext cx="1110972" cy="1777484"/>
          </a:xfrm>
          <a:prstGeom prst="rect">
            <a:avLst/>
          </a:prstGeom>
        </p:spPr>
      </p:pic>
      <p:sp>
        <p:nvSpPr>
          <p:cNvPr id="13" name="Text 7"/>
          <p:cNvSpPr/>
          <p:nvPr/>
        </p:nvSpPr>
        <p:spPr>
          <a:xfrm>
            <a:off x="2277428" y="5846207"/>
            <a:ext cx="2777490" cy="347186"/>
          </a:xfrm>
          <a:prstGeom prst="rect">
            <a:avLst/>
          </a:prstGeom>
          <a:noFill/>
          <a:ln/>
        </p:spPr>
        <p:txBody>
          <a:bodyPr wrap="none" rtlCol="0" anchor="t"/>
          <a:lstStyle/>
          <a:p>
            <a:pPr algn="l"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Ballot Counting</a:t>
            </a:r>
            <a:endParaRPr lang="en-US" sz="2187" dirty="0"/>
          </a:p>
        </p:txBody>
      </p:sp>
      <p:sp>
        <p:nvSpPr>
          <p:cNvPr id="14" name="Text 8"/>
          <p:cNvSpPr/>
          <p:nvPr/>
        </p:nvSpPr>
        <p:spPr>
          <a:xfrm>
            <a:off x="2277428" y="6326624"/>
            <a:ext cx="7862173" cy="710803"/>
          </a:xfrm>
          <a:prstGeom prst="rect">
            <a:avLst/>
          </a:prstGeom>
          <a:noFill/>
          <a:ln/>
        </p:spPr>
        <p:txBody>
          <a:bodyPr wrap="square" rtlCol="0" anchor="t"/>
          <a:lstStyle/>
          <a:p>
            <a:pPr algn="l" indent="0" marL="0">
              <a:lnSpc>
                <a:spcPts val="2799"/>
              </a:lnSpc>
              <a:buNone/>
            </a:pPr>
            <a:r>
              <a:rPr lang="en-US" sz="1750" dirty="0">
                <a:solidFill>
                  <a:srgbClr val="333F70"/>
                </a:solidFill>
                <a:latin typeface="Open Sans" pitchFamily="34" charset="0"/>
                <a:ea typeface="Open Sans" pitchFamily="34" charset="-122"/>
                <a:cs typeface="Open Sans" pitchFamily="34" charset="-120"/>
              </a:rPr>
              <a:t>Ballots are carefully tallied by election officials, with multiple layers of verification to ensure accuracy and transparency.</a:t>
            </a: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315766" y="747951"/>
            <a:ext cx="9998869" cy="1315641"/>
          </a:xfrm>
          <a:prstGeom prst="rect">
            <a:avLst/>
          </a:prstGeom>
          <a:noFill/>
          <a:ln/>
        </p:spPr>
        <p:txBody>
          <a:bodyPr wrap="square" rtlCol="0" anchor="t"/>
          <a:lstStyle/>
          <a:p>
            <a:pPr indent="0" marL="0">
              <a:lnSpc>
                <a:spcPts val="5180"/>
              </a:lnSpc>
              <a:buNone/>
            </a:pPr>
            <a:r>
              <a:rPr lang="en-US" sz="4144" b="1" dirty="0">
                <a:solidFill>
                  <a:srgbClr val="333F70"/>
                </a:solidFill>
                <a:latin typeface="Unbounded" pitchFamily="34" charset="0"/>
                <a:ea typeface="Unbounded" pitchFamily="34" charset="-122"/>
                <a:cs typeface="Unbounded" pitchFamily="34" charset="-120"/>
              </a:rPr>
              <a:t>Results Tabulation and Reporting</a:t>
            </a:r>
            <a:endParaRPr lang="en-US" sz="4144" dirty="0"/>
          </a:p>
        </p:txBody>
      </p:sp>
      <p:pic>
        <p:nvPicPr>
          <p:cNvPr id="5" name="Image 0" descr="preencoded.png">    </p:cNvPr>
          <p:cNvPicPr>
            <a:picLocks noChangeAspect="1"/>
          </p:cNvPicPr>
          <p:nvPr/>
        </p:nvPicPr>
        <p:blipFill>
          <a:blip r:embed="rId1"/>
          <a:stretch>
            <a:fillRect/>
          </a:stretch>
        </p:blipFill>
        <p:spPr>
          <a:xfrm>
            <a:off x="2315766" y="2484596"/>
            <a:ext cx="3122414" cy="1929765"/>
          </a:xfrm>
          <a:prstGeom prst="rect">
            <a:avLst/>
          </a:prstGeom>
        </p:spPr>
      </p:pic>
      <p:sp>
        <p:nvSpPr>
          <p:cNvPr id="6" name="Text 3"/>
          <p:cNvSpPr/>
          <p:nvPr/>
        </p:nvSpPr>
        <p:spPr>
          <a:xfrm>
            <a:off x="2315766" y="4677489"/>
            <a:ext cx="3122414" cy="657701"/>
          </a:xfrm>
          <a:prstGeom prst="rect">
            <a:avLst/>
          </a:prstGeom>
          <a:noFill/>
          <a:ln/>
        </p:spPr>
        <p:txBody>
          <a:bodyPr wrap="square" rtlCol="0" anchor="t"/>
          <a:lstStyle/>
          <a:p>
            <a:pPr algn="l" indent="0" marL="0">
              <a:lnSpc>
                <a:spcPts val="2590"/>
              </a:lnSpc>
              <a:buNone/>
            </a:pPr>
            <a:r>
              <a:rPr lang="en-US" sz="2072" b="1" dirty="0">
                <a:solidFill>
                  <a:srgbClr val="333F70"/>
                </a:solidFill>
                <a:latin typeface="Unbounded" pitchFamily="34" charset="0"/>
                <a:ea typeface="Unbounded" pitchFamily="34" charset="-122"/>
                <a:cs typeface="Unbounded" pitchFamily="34" charset="-120"/>
              </a:rPr>
              <a:t>Real-Time Monitoring</a:t>
            </a:r>
            <a:endParaRPr lang="en-US" sz="2072" dirty="0"/>
          </a:p>
        </p:txBody>
      </p:sp>
      <p:sp>
        <p:nvSpPr>
          <p:cNvPr id="7" name="Text 4"/>
          <p:cNvSpPr/>
          <p:nvPr/>
        </p:nvSpPr>
        <p:spPr>
          <a:xfrm>
            <a:off x="2315766" y="5461397"/>
            <a:ext cx="3122414" cy="2020253"/>
          </a:xfrm>
          <a:prstGeom prst="rect">
            <a:avLst/>
          </a:prstGeom>
          <a:noFill/>
          <a:ln/>
        </p:spPr>
        <p:txBody>
          <a:bodyPr wrap="square" rtlCol="0" anchor="t"/>
          <a:lstStyle/>
          <a:p>
            <a:pPr algn="l" indent="0" marL="0">
              <a:lnSpc>
                <a:spcPts val="2652"/>
              </a:lnSpc>
              <a:buNone/>
            </a:pPr>
            <a:r>
              <a:rPr lang="en-US" sz="1658" dirty="0">
                <a:solidFill>
                  <a:srgbClr val="333F70"/>
                </a:solidFill>
                <a:latin typeface="Open Sans" pitchFamily="34" charset="0"/>
                <a:ea typeface="Open Sans" pitchFamily="34" charset="-122"/>
                <a:cs typeface="Open Sans" pitchFamily="34" charset="-120"/>
              </a:rPr>
              <a:t>An intuitive digital dashboard provides election officials with a comprehensive, real-time view of voting results, enabling them to quickly identify trends and respond to any irregularities.</a:t>
            </a:r>
            <a:endParaRPr lang="en-US" sz="1658" dirty="0"/>
          </a:p>
        </p:txBody>
      </p:sp>
      <p:pic>
        <p:nvPicPr>
          <p:cNvPr id="8" name="Image 1" descr="preencoded.png">    </p:cNvPr>
          <p:cNvPicPr>
            <a:picLocks noChangeAspect="1"/>
          </p:cNvPicPr>
          <p:nvPr/>
        </p:nvPicPr>
        <p:blipFill>
          <a:blip r:embed="rId2"/>
          <a:stretch>
            <a:fillRect/>
          </a:stretch>
        </p:blipFill>
        <p:spPr>
          <a:xfrm>
            <a:off x="5753933" y="2484596"/>
            <a:ext cx="3122414" cy="1929765"/>
          </a:xfrm>
          <a:prstGeom prst="rect">
            <a:avLst/>
          </a:prstGeom>
        </p:spPr>
      </p:pic>
      <p:sp>
        <p:nvSpPr>
          <p:cNvPr id="9" name="Text 5"/>
          <p:cNvSpPr/>
          <p:nvPr/>
        </p:nvSpPr>
        <p:spPr>
          <a:xfrm>
            <a:off x="5753933" y="4677489"/>
            <a:ext cx="3122414" cy="657701"/>
          </a:xfrm>
          <a:prstGeom prst="rect">
            <a:avLst/>
          </a:prstGeom>
          <a:noFill/>
          <a:ln/>
        </p:spPr>
        <p:txBody>
          <a:bodyPr wrap="square" rtlCol="0" anchor="t"/>
          <a:lstStyle/>
          <a:p>
            <a:pPr algn="l" indent="0" marL="0">
              <a:lnSpc>
                <a:spcPts val="2590"/>
              </a:lnSpc>
              <a:buNone/>
            </a:pPr>
            <a:r>
              <a:rPr lang="en-US" sz="2072" b="1" dirty="0">
                <a:solidFill>
                  <a:srgbClr val="333F70"/>
                </a:solidFill>
                <a:latin typeface="Unbounded" pitchFamily="34" charset="0"/>
                <a:ea typeface="Unbounded" pitchFamily="34" charset="-122"/>
                <a:cs typeface="Unbounded" pitchFamily="34" charset="-120"/>
              </a:rPr>
              <a:t>Secure Ballot Counting</a:t>
            </a:r>
            <a:endParaRPr lang="en-US" sz="2072" dirty="0"/>
          </a:p>
        </p:txBody>
      </p:sp>
      <p:sp>
        <p:nvSpPr>
          <p:cNvPr id="10" name="Text 6"/>
          <p:cNvSpPr/>
          <p:nvPr/>
        </p:nvSpPr>
        <p:spPr>
          <a:xfrm>
            <a:off x="5753933" y="5461397"/>
            <a:ext cx="3122414" cy="2020253"/>
          </a:xfrm>
          <a:prstGeom prst="rect">
            <a:avLst/>
          </a:prstGeom>
          <a:noFill/>
          <a:ln/>
        </p:spPr>
        <p:txBody>
          <a:bodyPr wrap="square" rtlCol="0" anchor="t"/>
          <a:lstStyle/>
          <a:p>
            <a:pPr algn="l" indent="0" marL="0">
              <a:lnSpc>
                <a:spcPts val="2652"/>
              </a:lnSpc>
              <a:buNone/>
            </a:pPr>
            <a:r>
              <a:rPr lang="en-US" sz="1658" dirty="0">
                <a:solidFill>
                  <a:srgbClr val="333F70"/>
                </a:solidFill>
                <a:latin typeface="Open Sans" pitchFamily="34" charset="0"/>
                <a:ea typeface="Open Sans" pitchFamily="34" charset="-122"/>
                <a:cs typeface="Open Sans" pitchFamily="34" charset="-120"/>
              </a:rPr>
              <a:t>A dedicated team of trained professionals carefully reviews and tabulates paper ballots, ensuring the highest levels of accuracy and integrity in the vote counting process.</a:t>
            </a:r>
            <a:endParaRPr lang="en-US" sz="1658" dirty="0"/>
          </a:p>
        </p:txBody>
      </p:sp>
      <p:pic>
        <p:nvPicPr>
          <p:cNvPr id="11" name="Image 2" descr="preencoded.png">    </p:cNvPr>
          <p:cNvPicPr>
            <a:picLocks noChangeAspect="1"/>
          </p:cNvPicPr>
          <p:nvPr/>
        </p:nvPicPr>
        <p:blipFill>
          <a:blip r:embed="rId3"/>
          <a:stretch>
            <a:fillRect/>
          </a:stretch>
        </p:blipFill>
        <p:spPr>
          <a:xfrm>
            <a:off x="9192101" y="2484596"/>
            <a:ext cx="3122533" cy="1929765"/>
          </a:xfrm>
          <a:prstGeom prst="rect">
            <a:avLst/>
          </a:prstGeom>
        </p:spPr>
      </p:pic>
      <p:sp>
        <p:nvSpPr>
          <p:cNvPr id="12" name="Text 7"/>
          <p:cNvSpPr/>
          <p:nvPr/>
        </p:nvSpPr>
        <p:spPr>
          <a:xfrm>
            <a:off x="9192101" y="4677489"/>
            <a:ext cx="3122533" cy="657701"/>
          </a:xfrm>
          <a:prstGeom prst="rect">
            <a:avLst/>
          </a:prstGeom>
          <a:noFill/>
          <a:ln/>
        </p:spPr>
        <p:txBody>
          <a:bodyPr wrap="square" rtlCol="0" anchor="t"/>
          <a:lstStyle/>
          <a:p>
            <a:pPr algn="l" indent="0" marL="0">
              <a:lnSpc>
                <a:spcPts val="2590"/>
              </a:lnSpc>
              <a:buNone/>
            </a:pPr>
            <a:r>
              <a:rPr lang="en-US" sz="2072" b="1" dirty="0">
                <a:solidFill>
                  <a:srgbClr val="333F70"/>
                </a:solidFill>
                <a:latin typeface="Unbounded" pitchFamily="34" charset="0"/>
                <a:ea typeface="Unbounded" pitchFamily="34" charset="-122"/>
                <a:cs typeface="Unbounded" pitchFamily="34" charset="-120"/>
              </a:rPr>
              <a:t>Comprehensive Reporting</a:t>
            </a:r>
            <a:endParaRPr lang="en-US" sz="2072" dirty="0"/>
          </a:p>
        </p:txBody>
      </p:sp>
      <p:sp>
        <p:nvSpPr>
          <p:cNvPr id="13" name="Text 8"/>
          <p:cNvSpPr/>
          <p:nvPr/>
        </p:nvSpPr>
        <p:spPr>
          <a:xfrm>
            <a:off x="9192101" y="5461397"/>
            <a:ext cx="3122533" cy="2020253"/>
          </a:xfrm>
          <a:prstGeom prst="rect">
            <a:avLst/>
          </a:prstGeom>
          <a:noFill/>
          <a:ln/>
        </p:spPr>
        <p:txBody>
          <a:bodyPr wrap="square" rtlCol="0" anchor="t"/>
          <a:lstStyle/>
          <a:p>
            <a:pPr algn="l" indent="0" marL="0">
              <a:lnSpc>
                <a:spcPts val="2652"/>
              </a:lnSpc>
              <a:buNone/>
            </a:pPr>
            <a:r>
              <a:rPr lang="en-US" sz="1658" dirty="0">
                <a:solidFill>
                  <a:srgbClr val="333F70"/>
                </a:solidFill>
                <a:latin typeface="Open Sans" pitchFamily="34" charset="0"/>
                <a:ea typeface="Open Sans" pitchFamily="34" charset="-122"/>
                <a:cs typeface="Open Sans" pitchFamily="34" charset="-120"/>
              </a:rPr>
              <a:t>Detailed, easy-to-understand reports provide election stakeholders with crucial insights, enabling them to make informed decisions and uphold the democratic process.</a:t>
            </a:r>
            <a:endParaRPr lang="en-US" sz="1658"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935236"/>
            <a:ext cx="8503563" cy="694373"/>
          </a:xfrm>
          <a:prstGeom prst="rect">
            <a:avLst/>
          </a:prstGeom>
          <a:noFill/>
          <a:ln/>
        </p:spPr>
        <p:txBody>
          <a:bodyPr wrap="none" rtlCol="0" anchor="t"/>
          <a:lstStyle/>
          <a:p>
            <a:pPr indent="0" marL="0">
              <a:lnSpc>
                <a:spcPts val="5468"/>
              </a:lnSpc>
              <a:buNone/>
            </a:pPr>
            <a:r>
              <a:rPr lang="en-US" sz="4374" b="1" dirty="0">
                <a:solidFill>
                  <a:srgbClr val="333F70"/>
                </a:solidFill>
                <a:latin typeface="Unbounded" pitchFamily="34" charset="0"/>
                <a:ea typeface="Unbounded" pitchFamily="34" charset="-122"/>
                <a:cs typeface="Unbounded" pitchFamily="34" charset="-120"/>
              </a:rPr>
              <a:t>Security Considerations</a:t>
            </a:r>
            <a:endParaRPr lang="en-US" sz="4374" dirty="0"/>
          </a:p>
        </p:txBody>
      </p:sp>
      <p:sp>
        <p:nvSpPr>
          <p:cNvPr id="5" name="Shape 3"/>
          <p:cNvSpPr/>
          <p:nvPr/>
        </p:nvSpPr>
        <p:spPr>
          <a:xfrm>
            <a:off x="2037993" y="2247543"/>
            <a:ext cx="499943" cy="499943"/>
          </a:xfrm>
          <a:prstGeom prst="roundRect">
            <a:avLst>
              <a:gd name="adj" fmla="val 20000"/>
            </a:avLst>
          </a:prstGeom>
          <a:solidFill>
            <a:srgbClr val="D6F5EE"/>
          </a:solidFill>
          <a:ln w="7620">
            <a:solidFill>
              <a:srgbClr val="BCDBD4"/>
            </a:solidFill>
            <a:prstDash val="solid"/>
          </a:ln>
        </p:spPr>
      </p:sp>
      <p:sp>
        <p:nvSpPr>
          <p:cNvPr id="6" name="Text 4"/>
          <p:cNvSpPr/>
          <p:nvPr/>
        </p:nvSpPr>
        <p:spPr>
          <a:xfrm>
            <a:off x="2201228" y="2289215"/>
            <a:ext cx="173355"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1</a:t>
            </a:r>
            <a:endParaRPr lang="en-US" sz="2624" dirty="0"/>
          </a:p>
        </p:txBody>
      </p:sp>
      <p:sp>
        <p:nvSpPr>
          <p:cNvPr id="7" name="Text 5"/>
          <p:cNvSpPr/>
          <p:nvPr/>
        </p:nvSpPr>
        <p:spPr>
          <a:xfrm>
            <a:off x="2760107" y="2323862"/>
            <a:ext cx="4444008"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Secure User Authentication</a:t>
            </a:r>
            <a:endParaRPr lang="en-US" sz="2187" dirty="0"/>
          </a:p>
        </p:txBody>
      </p:sp>
      <p:sp>
        <p:nvSpPr>
          <p:cNvPr id="8" name="Text 6"/>
          <p:cNvSpPr/>
          <p:nvPr/>
        </p:nvSpPr>
        <p:spPr>
          <a:xfrm>
            <a:off x="2760107" y="3151465"/>
            <a:ext cx="4444008"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Implement strong password policies, two-factor authentication, and other measures to ensure only authorized users can access the voting system.</a:t>
            </a:r>
            <a:endParaRPr lang="en-US" sz="1750" dirty="0"/>
          </a:p>
        </p:txBody>
      </p:sp>
      <p:sp>
        <p:nvSpPr>
          <p:cNvPr id="9" name="Shape 7"/>
          <p:cNvSpPr/>
          <p:nvPr/>
        </p:nvSpPr>
        <p:spPr>
          <a:xfrm>
            <a:off x="7426285" y="2247543"/>
            <a:ext cx="499943" cy="499943"/>
          </a:xfrm>
          <a:prstGeom prst="roundRect">
            <a:avLst>
              <a:gd name="adj" fmla="val 20000"/>
            </a:avLst>
          </a:prstGeom>
          <a:solidFill>
            <a:srgbClr val="D6F5EE"/>
          </a:solidFill>
          <a:ln w="7620">
            <a:solidFill>
              <a:srgbClr val="BCDBD4"/>
            </a:solidFill>
            <a:prstDash val="solid"/>
          </a:ln>
        </p:spPr>
      </p:sp>
      <p:sp>
        <p:nvSpPr>
          <p:cNvPr id="10" name="Text 8"/>
          <p:cNvSpPr/>
          <p:nvPr/>
        </p:nvSpPr>
        <p:spPr>
          <a:xfrm>
            <a:off x="7537013" y="2289215"/>
            <a:ext cx="278368"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2</a:t>
            </a:r>
            <a:endParaRPr lang="en-US" sz="2624" dirty="0"/>
          </a:p>
        </p:txBody>
      </p:sp>
      <p:sp>
        <p:nvSpPr>
          <p:cNvPr id="11" name="Text 9"/>
          <p:cNvSpPr/>
          <p:nvPr/>
        </p:nvSpPr>
        <p:spPr>
          <a:xfrm>
            <a:off x="8148399" y="2323862"/>
            <a:ext cx="4233386" cy="347186"/>
          </a:xfrm>
          <a:prstGeom prst="rect">
            <a:avLst/>
          </a:prstGeom>
          <a:noFill/>
          <a:ln/>
        </p:spPr>
        <p:txBody>
          <a:bodyPr wrap="non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Tamper-Proof Ballot Box</a:t>
            </a:r>
            <a:endParaRPr lang="en-US" sz="2187" dirty="0"/>
          </a:p>
        </p:txBody>
      </p:sp>
      <p:sp>
        <p:nvSpPr>
          <p:cNvPr id="12" name="Text 10"/>
          <p:cNvSpPr/>
          <p:nvPr/>
        </p:nvSpPr>
        <p:spPr>
          <a:xfrm>
            <a:off x="8148399" y="2804279"/>
            <a:ext cx="4444008"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Design the voting process to prevent any unauthorized modifications to cast ballots, ensuring the integrity of the election results.</a:t>
            </a:r>
            <a:endParaRPr lang="en-US" sz="1750" dirty="0"/>
          </a:p>
        </p:txBody>
      </p:sp>
      <p:sp>
        <p:nvSpPr>
          <p:cNvPr id="13" name="Shape 11"/>
          <p:cNvSpPr/>
          <p:nvPr/>
        </p:nvSpPr>
        <p:spPr>
          <a:xfrm>
            <a:off x="2037993" y="4968835"/>
            <a:ext cx="499943" cy="499943"/>
          </a:xfrm>
          <a:prstGeom prst="roundRect">
            <a:avLst>
              <a:gd name="adj" fmla="val 20000"/>
            </a:avLst>
          </a:prstGeom>
          <a:solidFill>
            <a:srgbClr val="D6F5EE"/>
          </a:solidFill>
          <a:ln w="7620">
            <a:solidFill>
              <a:srgbClr val="BCDBD4"/>
            </a:solidFill>
            <a:prstDash val="solid"/>
          </a:ln>
        </p:spPr>
      </p:sp>
      <p:sp>
        <p:nvSpPr>
          <p:cNvPr id="14" name="Text 12"/>
          <p:cNvSpPr/>
          <p:nvPr/>
        </p:nvSpPr>
        <p:spPr>
          <a:xfrm>
            <a:off x="2148126" y="5010507"/>
            <a:ext cx="279678"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3</a:t>
            </a:r>
            <a:endParaRPr lang="en-US" sz="2624" dirty="0"/>
          </a:p>
        </p:txBody>
      </p:sp>
      <p:sp>
        <p:nvSpPr>
          <p:cNvPr id="15" name="Text 13"/>
          <p:cNvSpPr/>
          <p:nvPr/>
        </p:nvSpPr>
        <p:spPr>
          <a:xfrm>
            <a:off x="2760107" y="5045154"/>
            <a:ext cx="4444008"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Encrypted Data Transmission</a:t>
            </a:r>
            <a:endParaRPr lang="en-US" sz="2187" dirty="0"/>
          </a:p>
        </p:txBody>
      </p:sp>
      <p:sp>
        <p:nvSpPr>
          <p:cNvPr id="16" name="Text 14"/>
          <p:cNvSpPr/>
          <p:nvPr/>
        </p:nvSpPr>
        <p:spPr>
          <a:xfrm>
            <a:off x="2760107" y="5872758"/>
            <a:ext cx="4444008" cy="1066205"/>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Utilize end-to-end encryption to protect sensitive voter information and voting data during transmission and storage.</a:t>
            </a:r>
            <a:endParaRPr lang="en-US" sz="1750" dirty="0"/>
          </a:p>
        </p:txBody>
      </p:sp>
      <p:sp>
        <p:nvSpPr>
          <p:cNvPr id="17" name="Shape 15"/>
          <p:cNvSpPr/>
          <p:nvPr/>
        </p:nvSpPr>
        <p:spPr>
          <a:xfrm>
            <a:off x="7426285" y="4968835"/>
            <a:ext cx="499943" cy="499943"/>
          </a:xfrm>
          <a:prstGeom prst="roundRect">
            <a:avLst>
              <a:gd name="adj" fmla="val 20000"/>
            </a:avLst>
          </a:prstGeom>
          <a:solidFill>
            <a:srgbClr val="D6F5EE"/>
          </a:solidFill>
          <a:ln w="7620">
            <a:solidFill>
              <a:srgbClr val="BCDBD4"/>
            </a:solidFill>
            <a:prstDash val="solid"/>
          </a:ln>
        </p:spPr>
      </p:sp>
      <p:sp>
        <p:nvSpPr>
          <p:cNvPr id="18" name="Text 16"/>
          <p:cNvSpPr/>
          <p:nvPr/>
        </p:nvSpPr>
        <p:spPr>
          <a:xfrm>
            <a:off x="7532727" y="5010507"/>
            <a:ext cx="286941" cy="416481"/>
          </a:xfrm>
          <a:prstGeom prst="rect">
            <a:avLst/>
          </a:prstGeom>
          <a:noFill/>
          <a:ln/>
        </p:spPr>
        <p:txBody>
          <a:bodyPr wrap="none" rtlCol="0" anchor="t"/>
          <a:lstStyle/>
          <a:p>
            <a:pPr algn="ctr" indent="0" marL="0">
              <a:lnSpc>
                <a:spcPts val="3281"/>
              </a:lnSpc>
              <a:buNone/>
            </a:pPr>
            <a:r>
              <a:rPr lang="en-US" sz="2624" b="1" dirty="0">
                <a:solidFill>
                  <a:srgbClr val="333F70"/>
                </a:solidFill>
                <a:latin typeface="Unbounded" pitchFamily="34" charset="0"/>
                <a:ea typeface="Unbounded" pitchFamily="34" charset="-122"/>
                <a:cs typeface="Unbounded" pitchFamily="34" charset="-120"/>
              </a:rPr>
              <a:t>4</a:t>
            </a:r>
            <a:endParaRPr lang="en-US" sz="2624" dirty="0"/>
          </a:p>
        </p:txBody>
      </p:sp>
      <p:sp>
        <p:nvSpPr>
          <p:cNvPr id="19" name="Text 17"/>
          <p:cNvSpPr/>
          <p:nvPr/>
        </p:nvSpPr>
        <p:spPr>
          <a:xfrm>
            <a:off x="8148399" y="5045154"/>
            <a:ext cx="4444008" cy="694373"/>
          </a:xfrm>
          <a:prstGeom prst="rect">
            <a:avLst/>
          </a:prstGeom>
          <a:noFill/>
          <a:ln/>
        </p:spPr>
        <p:txBody>
          <a:bodyPr wrap="square" rtlCol="0" anchor="t"/>
          <a:lstStyle/>
          <a:p>
            <a:pPr indent="0" marL="0">
              <a:lnSpc>
                <a:spcPts val="2734"/>
              </a:lnSpc>
              <a:buNone/>
            </a:pPr>
            <a:r>
              <a:rPr lang="en-US" sz="2187" b="1" dirty="0">
                <a:solidFill>
                  <a:srgbClr val="333F70"/>
                </a:solidFill>
                <a:latin typeface="Unbounded" pitchFamily="34" charset="0"/>
                <a:ea typeface="Unbounded" pitchFamily="34" charset="-122"/>
                <a:cs typeface="Unbounded" pitchFamily="34" charset="-120"/>
              </a:rPr>
              <a:t>Comprehensive Audit Trails</a:t>
            </a:r>
            <a:endParaRPr lang="en-US" sz="2187" dirty="0"/>
          </a:p>
        </p:txBody>
      </p:sp>
      <p:sp>
        <p:nvSpPr>
          <p:cNvPr id="20" name="Text 18"/>
          <p:cNvSpPr/>
          <p:nvPr/>
        </p:nvSpPr>
        <p:spPr>
          <a:xfrm>
            <a:off x="8148399" y="5872758"/>
            <a:ext cx="4444008" cy="1421606"/>
          </a:xfrm>
          <a:prstGeom prst="rect">
            <a:avLst/>
          </a:prstGeom>
          <a:noFill/>
          <a:ln/>
        </p:spPr>
        <p:txBody>
          <a:bodyPr wrap="square" rtlCol="0" anchor="t"/>
          <a:lstStyle/>
          <a:p>
            <a:pPr indent="0" marL="0">
              <a:lnSpc>
                <a:spcPts val="2799"/>
              </a:lnSpc>
              <a:buNone/>
            </a:pPr>
            <a:r>
              <a:rPr lang="en-US" sz="1750" dirty="0">
                <a:solidFill>
                  <a:srgbClr val="333F70"/>
                </a:solidFill>
                <a:latin typeface="Open Sans" pitchFamily="34" charset="0"/>
                <a:ea typeface="Open Sans" pitchFamily="34" charset="-122"/>
                <a:cs typeface="Open Sans" pitchFamily="34" charset="-120"/>
              </a:rPr>
              <a:t>Maintain detailed audit logs to enable verifiability and transparency, allowing for independent verification of the voting process.</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2024-04-12T05:40:22Z</dcterms:created>
  <dcterms:modified xsi:type="dcterms:W3CDTF">2024-04-12T05:40:22Z</dcterms:modified>
</cp:coreProperties>
</file>